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018" r:id="rId2"/>
  </p:sldMasterIdLst>
  <p:notesMasterIdLst>
    <p:notesMasterId r:id="rId17"/>
  </p:notesMasterIdLst>
  <p:handoutMasterIdLst>
    <p:handoutMasterId r:id="rId18"/>
  </p:handoutMasterIdLst>
  <p:sldIdLst>
    <p:sldId id="905" r:id="rId3"/>
    <p:sldId id="832" r:id="rId4"/>
    <p:sldId id="950" r:id="rId5"/>
    <p:sldId id="952" r:id="rId6"/>
    <p:sldId id="953" r:id="rId7"/>
    <p:sldId id="954" r:id="rId8"/>
    <p:sldId id="955" r:id="rId9"/>
    <p:sldId id="961" r:id="rId10"/>
    <p:sldId id="963" r:id="rId11"/>
    <p:sldId id="960" r:id="rId12"/>
    <p:sldId id="951" r:id="rId13"/>
    <p:sldId id="958" r:id="rId14"/>
    <p:sldId id="962" r:id="rId15"/>
    <p:sldId id="959" r:id="rId16"/>
  </p:sldIdLst>
  <p:sldSz cx="9144000" cy="6858000" type="screen4x3"/>
  <p:notesSz cx="7315200" cy="9601200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FF"/>
    <a:srgbClr val="F69311"/>
    <a:srgbClr val="EBE9DD"/>
    <a:srgbClr val="008000"/>
    <a:srgbClr val="EAEAEA"/>
    <a:srgbClr val="FF9900"/>
    <a:srgbClr val="FFFF00"/>
    <a:srgbClr val="9966FF"/>
    <a:srgbClr val="E6E3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985" autoAdjust="0"/>
    <p:restoredTop sz="90764" autoAdjust="0"/>
  </p:normalViewPr>
  <p:slideViewPr>
    <p:cSldViewPr>
      <p:cViewPr varScale="1">
        <p:scale>
          <a:sx n="78" d="100"/>
          <a:sy n="78" d="100"/>
        </p:scale>
        <p:origin x="1166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9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169920" cy="48006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45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588" y="1"/>
            <a:ext cx="3169920" cy="48006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45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119475"/>
            <a:ext cx="3169920" cy="48006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45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588" y="9119475"/>
            <a:ext cx="3169920" cy="48006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6542B24-9A8C-47B0-B541-374737627391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169920" cy="48006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8" y="1"/>
            <a:ext cx="3169920" cy="48006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62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1" y="4560570"/>
            <a:ext cx="5852160" cy="43205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19475"/>
            <a:ext cx="3169920" cy="48006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8" y="9119475"/>
            <a:ext cx="3169920" cy="48006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D7F2086-1C2F-41AF-9B11-8BD38B562A68}" type="slidenum">
              <a:rPr lang="da-DK" altLang="da-DK"/>
              <a:pPr/>
              <a:t>‹nr.›</a:t>
            </a:fld>
            <a:endParaRPr lang="da-DK" alt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2AAB706-EC42-41E5-A357-6656921B928A}" type="slidenum">
              <a:rPr lang="da-DK" altLang="en-US"/>
              <a:pPr>
                <a:spcBef>
                  <a:spcPct val="0"/>
                </a:spcBef>
              </a:pPr>
              <a:t>1</a:t>
            </a:fld>
            <a:endParaRPr lang="da-DK" alt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5498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661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EEB49C-E4CE-46E8-9540-9C9ADDA58417}" type="slidenum">
              <a:rPr kumimoji="0" lang="da-DK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6661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a-DK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28764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661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EEB49C-E4CE-46E8-9540-9C9ADDA58417}" type="slidenum">
              <a:rPr kumimoji="0" lang="da-DK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6661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a-DK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09155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aseline="0" dirty="0"/>
              <a:t>.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661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EEB49C-E4CE-46E8-9540-9C9ADDA58417}" type="slidenum">
              <a:rPr kumimoji="0" lang="da-DK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6661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a-DK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94847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661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EEB49C-E4CE-46E8-9540-9C9ADDA58417}" type="slidenum">
              <a:rPr kumimoji="0" lang="da-DK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6661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da-DK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4227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2A4FBDE-FB2F-4DA1-B8B4-363E9C95FE3A}" type="slidenum">
              <a:rPr lang="da-DK" altLang="da-DK" sz="1300"/>
              <a:pPr eaLnBrk="1" hangingPunct="1"/>
              <a:t>14</a:t>
            </a:fld>
            <a:endParaRPr lang="da-DK" altLang="da-DK" sz="1300"/>
          </a:p>
        </p:txBody>
      </p:sp>
      <p:sp>
        <p:nvSpPr>
          <p:cNvPr id="293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41653" indent="-241653" eaLnBrk="1" hangingPunct="1"/>
            <a:endParaRPr lang="en-US" altLang="da-DK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705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2AAB706-EC42-41E5-A357-6656921B928A}" type="slidenum">
              <a:rPr lang="da-DK" altLang="en-US"/>
              <a:pPr>
                <a:spcBef>
                  <a:spcPct val="0"/>
                </a:spcBef>
              </a:pPr>
              <a:t>2</a:t>
            </a:fld>
            <a:endParaRPr lang="da-DK" alt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526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661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EEB49C-E4CE-46E8-9540-9C9ADDA58417}" type="slidenum">
              <a:rPr kumimoji="0" lang="da-DK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6661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a-DK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61255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661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EEB49C-E4CE-46E8-9540-9C9ADDA58417}" type="slidenum">
              <a:rPr kumimoji="0" lang="da-DK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6661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a-DK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9361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661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EEB49C-E4CE-46E8-9540-9C9ADDA58417}" type="slidenum">
              <a:rPr kumimoji="0" lang="da-DK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6661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a-DK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9382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661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EEB49C-E4CE-46E8-9540-9C9ADDA58417}" type="slidenum">
              <a:rPr kumimoji="0" lang="da-DK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6661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a-DK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41379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661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EEB49C-E4CE-46E8-9540-9C9ADDA58417}" type="slidenum">
              <a:rPr kumimoji="0" lang="da-DK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6661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a-DK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01103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0023988-9FC5-410F-84F4-9EB9DC30AEE2}" type="slidenum">
              <a:rPr lang="da-DK" altLang="da-DK" sz="1300"/>
              <a:pPr eaLnBrk="1" hangingPunct="1"/>
              <a:t>8</a:t>
            </a:fld>
            <a:endParaRPr lang="da-DK" altLang="da-DK" sz="1300"/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da-DK" dirty="0">
                <a:solidFill>
                  <a:schemeClr val="accent1"/>
                </a:solidFill>
              </a:rPr>
              <a:t>US Data, ca. 26.000</a:t>
            </a:r>
            <a:r>
              <a:rPr lang="en-US" altLang="da-DK" baseline="0" dirty="0">
                <a:solidFill>
                  <a:schemeClr val="accent1"/>
                </a:solidFill>
              </a:rPr>
              <a:t> </a:t>
            </a:r>
            <a:r>
              <a:rPr lang="en-US" altLang="da-DK" baseline="0" dirty="0" err="1">
                <a:solidFill>
                  <a:schemeClr val="accent1"/>
                </a:solidFill>
              </a:rPr>
              <a:t>patienter</a:t>
            </a:r>
            <a:endParaRPr lang="en-US" altLang="da-DK" dirty="0">
              <a:solidFill>
                <a:schemeClr val="accent1"/>
              </a:solidFill>
            </a:endParaRPr>
          </a:p>
          <a:p>
            <a:r>
              <a:rPr lang="en-US" altLang="da-DK" dirty="0" err="1">
                <a:latin typeface="Arial" panose="020B0604020202020204" pitchFamily="34" charset="0"/>
              </a:rPr>
              <a:t>Fortolkning</a:t>
            </a:r>
            <a:r>
              <a:rPr lang="en-US" altLang="da-DK" dirty="0">
                <a:latin typeface="Arial" panose="020B0604020202020204" pitchFamily="34" charset="0"/>
              </a:rPr>
              <a:t>: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This finding may be partially explained by the natural course of renal function decline, and also improved care post-diagnosis given the marked difference around the </a:t>
            </a:r>
            <a:r>
              <a:rPr lang="da-DK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time of </a:t>
            </a:r>
            <a:r>
              <a:rPr lang="da-DK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diagnosis</a:t>
            </a:r>
            <a:r>
              <a:rPr lang="da-DK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</a:t>
            </a:r>
          </a:p>
          <a:p>
            <a:endParaRPr lang="da-DK" sz="1200" b="0" i="0" u="none" strike="noStrike" kern="1200" baseline="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da-DK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Flere studier, der kiggede på risikofaktorer for hastig progression – herunder brug af </a:t>
            </a:r>
            <a:r>
              <a:rPr lang="da-DK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maskin</a:t>
            </a:r>
            <a:r>
              <a:rPr lang="da-DK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-læring til at </a:t>
            </a:r>
            <a:r>
              <a:rPr lang="da-DK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predikterer</a:t>
            </a:r>
            <a:r>
              <a:rPr lang="da-DK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 Kom ud med flere forskellige prædiktorer, herunder BT, HgbA1c, alder, U-protein og brug af syrepumpehæmmer.</a:t>
            </a:r>
          </a:p>
          <a:p>
            <a:endParaRPr lang="da-DK" sz="1200" b="0" i="0" u="none" strike="noStrike" kern="1200" baseline="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da-DK" altLang="da-DK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Uden relation i øvrigt var det et lidt </a:t>
            </a:r>
            <a:r>
              <a:rPr lang="da-DK" altLang="da-DK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sjovty</a:t>
            </a:r>
            <a:r>
              <a:rPr lang="da-DK" altLang="da-DK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japansk studie præsenteret som poster, der vist at fald i legemshøjde er associeret med tab nyrefunktion! Årsagen til sammenhængen vist ikke helt klar, men tilsvarende er vist for hjerte-karsygdom: </a:t>
            </a:r>
            <a:r>
              <a:rPr lang="da-DK" altLang="da-DK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osteoporose</a:t>
            </a:r>
            <a:r>
              <a:rPr lang="da-DK" altLang="da-DK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</a:t>
            </a:r>
            <a:r>
              <a:rPr lang="da-DK" altLang="da-DK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sacropeni</a:t>
            </a:r>
            <a:r>
              <a:rPr lang="da-DK" altLang="da-DK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?</a:t>
            </a:r>
            <a:endParaRPr lang="en-US" altLang="da-DK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7520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661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EEB49C-E4CE-46E8-9540-9C9ADDA58417}" type="slidenum">
              <a:rPr kumimoji="0" lang="da-DK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6661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a-DK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4818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66EB4A-80BA-4A4B-A356-D958302BBA9D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472184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72B627-0CD2-4EA4-A8A4-A0E14EF896A8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434529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28A5E1-52E9-4520-83ED-46A104512712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693682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DDA26D-5C0B-43B0-A412-4141D5B35B65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8184348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851180-C3C7-45D1-B59E-A11E7D9CE224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47437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77B13E-DD5B-4B37-B2E6-8D36B3918A05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407020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0028E9-DC0F-46E8-984B-E04F0EB9F7C9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851242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6D6C43-7212-48A1-9C9A-64846AADBE6C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9975205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205DBB-2DB1-425C-B84B-767A123CF1ED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1361836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D3433B-9216-4F2F-8DA7-C338EEDF311A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984425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F7246A-6E34-4018-A84D-71E8C484BAC1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241052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43BAD5-A4E8-49E6-BE57-81A70476F3C5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874062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3978C3-F8D9-48F5-8AD1-403AF54352E5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0050314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BB32CA-4503-43B9-843C-7D15EC95DBDD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5710876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844C54-4904-45FC-8A41-B9EAC64F3044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349635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155BFB-3E42-439A-B7C0-4685A7DC911D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616199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BBE053-C255-4527-80C8-06EDB8C58391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4279685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F436D7-0677-43FF-B2D9-47D9BC8177EB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818288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03CFB7-CAC4-4C12-8728-DE30C7FFAABC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074989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87F528-930A-436A-89DC-61060C0D4BA9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101034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2D456B-CA48-4710-82B9-D2B58EF6DDD2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474466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421D67-E8FC-4380-A496-022723F7DD97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317309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teksttypografierne i masteren</a:t>
            </a:r>
          </a:p>
          <a:p>
            <a:pPr lvl="1"/>
            <a:r>
              <a:rPr lang="da-DK" altLang="da-DK"/>
              <a:t>Andet niveau</a:t>
            </a:r>
          </a:p>
          <a:p>
            <a:pPr lvl="2"/>
            <a:r>
              <a:rPr lang="da-DK" altLang="da-DK"/>
              <a:t>Tredje niveau</a:t>
            </a:r>
          </a:p>
          <a:p>
            <a:pPr lvl="3"/>
            <a:r>
              <a:rPr lang="da-DK" altLang="da-DK"/>
              <a:t>Fjerde niveau</a:t>
            </a:r>
          </a:p>
          <a:p>
            <a:pPr lvl="4"/>
            <a:r>
              <a:rPr lang="da-DK" altLang="da-DK"/>
              <a:t>Femte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5952E23-C455-40F3-8806-4BE94FF3F12D}" type="slidenum">
              <a:rPr lang="da-DK" altLang="da-DK"/>
              <a:pPr/>
              <a:t>‹nr.›</a:t>
            </a:fld>
            <a:endParaRPr lang="da-DK" alt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4008" r:id="rId2"/>
    <p:sldLayoutId id="2147484009" r:id="rId3"/>
    <p:sldLayoutId id="2147484010" r:id="rId4"/>
    <p:sldLayoutId id="2147484011" r:id="rId5"/>
    <p:sldLayoutId id="2147484012" r:id="rId6"/>
    <p:sldLayoutId id="2147484013" r:id="rId7"/>
    <p:sldLayoutId id="2147484014" r:id="rId8"/>
    <p:sldLayoutId id="2147484015" r:id="rId9"/>
    <p:sldLayoutId id="2147484016" r:id="rId10"/>
    <p:sldLayoutId id="214748401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en-US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en-US"/>
              <a:t>Klik for at redigere teksttypografierne i masteren</a:t>
            </a:r>
          </a:p>
          <a:p>
            <a:pPr lvl="1"/>
            <a:r>
              <a:rPr lang="da-DK" altLang="en-US"/>
              <a:t>Andet niveau</a:t>
            </a:r>
          </a:p>
          <a:p>
            <a:pPr lvl="2"/>
            <a:r>
              <a:rPr lang="da-DK" altLang="en-US"/>
              <a:t>Tredje niveau</a:t>
            </a:r>
          </a:p>
          <a:p>
            <a:pPr lvl="3"/>
            <a:r>
              <a:rPr lang="da-DK" altLang="en-US"/>
              <a:t>Fjerde niveau</a:t>
            </a:r>
          </a:p>
          <a:p>
            <a:pPr lvl="4"/>
            <a:r>
              <a:rPr lang="da-DK" altLang="en-US"/>
              <a:t>Femte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9E1ABEC-334A-4298-B662-1A5DDF571985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857386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  <p:sldLayoutId id="2147484020" r:id="rId2"/>
    <p:sldLayoutId id="2147484021" r:id="rId3"/>
    <p:sldLayoutId id="2147484022" r:id="rId4"/>
    <p:sldLayoutId id="2147484023" r:id="rId5"/>
    <p:sldLayoutId id="2147484024" r:id="rId6"/>
    <p:sldLayoutId id="2147484025" r:id="rId7"/>
    <p:sldLayoutId id="2147484026" r:id="rId8"/>
    <p:sldLayoutId id="2147484027" r:id="rId9"/>
    <p:sldLayoutId id="2147484028" r:id="rId10"/>
    <p:sldLayoutId id="214748402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ekstfelt 1"/>
          <p:cNvSpPr txBox="1">
            <a:spLocks noChangeArrowheads="1"/>
          </p:cNvSpPr>
          <p:nvPr/>
        </p:nvSpPr>
        <p:spPr bwMode="auto">
          <a:xfrm>
            <a:off x="179512" y="1844824"/>
            <a:ext cx="88569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a-DK" altLang="da-DK" sz="4800" b="1" dirty="0">
                <a:solidFill>
                  <a:schemeClr val="accent1"/>
                </a:solidFill>
              </a:rPr>
              <a:t>Nyt fra Nyreområdet</a:t>
            </a:r>
            <a:endParaRPr lang="da-DK" altLang="da-DK" sz="3200" b="1" dirty="0">
              <a:solidFill>
                <a:schemeClr val="accent1"/>
              </a:solidFill>
            </a:endParaRPr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467544" y="5445224"/>
            <a:ext cx="4824536" cy="120032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marL="179388" indent="-179388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da-DK" sz="1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Henrik Birn</a:t>
            </a:r>
          </a:p>
          <a:p>
            <a:pPr>
              <a:defRPr/>
            </a:pPr>
            <a:r>
              <a:rPr lang="da-DK" sz="1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Formand for Dansk Nefrologisk Selskab</a:t>
            </a:r>
          </a:p>
          <a:p>
            <a:pPr>
              <a:defRPr/>
            </a:pPr>
            <a:r>
              <a:rPr lang="da-DK" sz="1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Overlæge</a:t>
            </a:r>
          </a:p>
          <a:p>
            <a:pPr>
              <a:defRPr/>
            </a:pPr>
            <a:r>
              <a:rPr lang="da-DK" sz="1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Nyresygdomme, Aarhus Universitetshospital</a:t>
            </a:r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3789040"/>
            <a:ext cx="1524000" cy="2657475"/>
          </a:xfrm>
          <a:prstGeom prst="rect">
            <a:avLst/>
          </a:prstGeom>
        </p:spPr>
      </p:pic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1907705" y="90791"/>
            <a:ext cx="4824536" cy="92333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marL="179388" indent="-179388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da-DK" sz="1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Nyreforeningens Årsmøde </a:t>
            </a:r>
          </a:p>
          <a:p>
            <a:pPr>
              <a:defRPr/>
            </a:pPr>
            <a:r>
              <a:rPr lang="da-DK" sz="1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Høje Tåstrup</a:t>
            </a:r>
          </a:p>
          <a:p>
            <a:pPr>
              <a:defRPr/>
            </a:pPr>
            <a:r>
              <a:rPr lang="da-DK" sz="1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29. april, 2023</a:t>
            </a:r>
          </a:p>
        </p:txBody>
      </p:sp>
      <p:grpSp>
        <p:nvGrpSpPr>
          <p:cNvPr id="12" name="Gruppe 11"/>
          <p:cNvGrpSpPr/>
          <p:nvPr/>
        </p:nvGrpSpPr>
        <p:grpSpPr>
          <a:xfrm>
            <a:off x="251520" y="90791"/>
            <a:ext cx="1584176" cy="529897"/>
            <a:chOff x="251520" y="90791"/>
            <a:chExt cx="1584176" cy="529897"/>
          </a:xfrm>
        </p:grpSpPr>
        <p:sp>
          <p:nvSpPr>
            <p:cNvPr id="11" name="Rektangel 10"/>
            <p:cNvSpPr/>
            <p:nvPr/>
          </p:nvSpPr>
          <p:spPr>
            <a:xfrm>
              <a:off x="251520" y="90791"/>
              <a:ext cx="1584176" cy="52989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pic>
          <p:nvPicPr>
            <p:cNvPr id="9" name="Billed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3529" y="188640"/>
              <a:ext cx="1440160" cy="2928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75273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-31279" y="332656"/>
            <a:ext cx="9144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altLang="en-US" sz="2800" b="1" kern="0" dirty="0">
                <a:solidFill>
                  <a:srgbClr val="FFFFFF"/>
                </a:solidFill>
                <a:latin typeface="Arial"/>
              </a:rPr>
              <a:t>Hvad med dem, som allerede har fået nyresygdom?</a:t>
            </a:r>
            <a:endParaRPr kumimoji="0" lang="da-DK" altLang="en-US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8" name="Tekstfelt 17"/>
          <p:cNvSpPr txBox="1"/>
          <p:nvPr/>
        </p:nvSpPr>
        <p:spPr>
          <a:xfrm>
            <a:off x="395536" y="1340768"/>
            <a:ext cx="8456605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i="1" dirty="0">
                <a:solidFill>
                  <a:srgbClr val="FFFFFF"/>
                </a:solidFill>
              </a:rPr>
              <a:t>Nye behandlinger til </a:t>
            </a:r>
            <a:r>
              <a:rPr lang="da-DK" i="1" dirty="0" err="1">
                <a:solidFill>
                  <a:srgbClr val="FFFFFF"/>
                </a:solidFill>
              </a:rPr>
              <a:t>glomerulonefritis</a:t>
            </a:r>
            <a:r>
              <a:rPr lang="da-DK" i="1" dirty="0">
                <a:solidFill>
                  <a:srgbClr val="FFFFFF"/>
                </a:solidFill>
              </a:rPr>
              <a:t>?</a:t>
            </a:r>
          </a:p>
          <a:p>
            <a:pPr marL="36195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1950" algn="l"/>
              </a:tabLst>
              <a:defRPr/>
            </a:pPr>
            <a:r>
              <a:rPr lang="da-DK" dirty="0">
                <a:solidFill>
                  <a:srgbClr val="FFFFFF"/>
                </a:solidFill>
              </a:rPr>
              <a:t>Nye immundæmpende behandlinger.</a:t>
            </a:r>
          </a:p>
          <a:p>
            <a:pPr marL="36195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1950" algn="l"/>
              </a:tabLst>
              <a:defRPr/>
            </a:pPr>
            <a:endParaRPr lang="da-DK" dirty="0">
              <a:solidFill>
                <a:srgbClr val="FFFFFF"/>
              </a:solidFill>
            </a:endParaRPr>
          </a:p>
          <a:p>
            <a:pPr marL="36195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1950" algn="l"/>
              </a:tabLst>
              <a:defRPr/>
            </a:pPr>
            <a:r>
              <a:rPr lang="da-DK" dirty="0">
                <a:solidFill>
                  <a:srgbClr val="FFFFFF"/>
                </a:solidFill>
              </a:rPr>
              <a:t>Bedre brug af kendte behandlinger, f.eks. mindre brug af binyrebarkhormon.</a:t>
            </a:r>
          </a:p>
          <a:p>
            <a:pPr lvl="0">
              <a:defRPr/>
            </a:pPr>
            <a:endParaRPr lang="da-DK" i="1" dirty="0">
              <a:solidFill>
                <a:srgbClr val="FFFFFF"/>
              </a:solidFill>
            </a:endParaRPr>
          </a:p>
          <a:p>
            <a:pPr lvl="0">
              <a:defRPr/>
            </a:pPr>
            <a:r>
              <a:rPr lang="da-DK" i="1" dirty="0">
                <a:solidFill>
                  <a:srgbClr val="FFFFFF"/>
                </a:solidFill>
              </a:rPr>
              <a:t>Bedre behandling til cystenyresygdom?</a:t>
            </a:r>
          </a:p>
          <a:p>
            <a:pPr marL="361950" lvl="0">
              <a:defRPr/>
            </a:pPr>
            <a:r>
              <a:rPr lang="da-DK" dirty="0">
                <a:solidFill>
                  <a:srgbClr val="FFFFFF"/>
                </a:solidFill>
              </a:rPr>
              <a:t>Større kendskab til de særlig udfordringer, der </a:t>
            </a:r>
            <a:r>
              <a:rPr lang="da-DK" dirty="0" err="1">
                <a:solidFill>
                  <a:srgbClr val="FFFFFF"/>
                </a:solidFill>
              </a:rPr>
              <a:t>der</a:t>
            </a:r>
            <a:r>
              <a:rPr lang="da-DK" dirty="0">
                <a:solidFill>
                  <a:srgbClr val="FFFFFF"/>
                </a:solidFill>
              </a:rPr>
              <a:t> ved arvelig nyrecystesygdom (ADPKD).</a:t>
            </a:r>
          </a:p>
          <a:p>
            <a:pPr marL="361950" lvl="0">
              <a:defRPr/>
            </a:pPr>
            <a:endParaRPr lang="da-DK" dirty="0">
              <a:solidFill>
                <a:srgbClr val="FFFFFF"/>
              </a:solidFill>
            </a:endParaRPr>
          </a:p>
          <a:p>
            <a:pPr marL="361950" lvl="0">
              <a:defRPr/>
            </a:pPr>
            <a:r>
              <a:rPr lang="da-DK" dirty="0">
                <a:solidFill>
                  <a:srgbClr val="FFFFFF"/>
                </a:solidFill>
              </a:rPr>
              <a:t>Ny medicin?</a:t>
            </a:r>
          </a:p>
          <a:p>
            <a:pPr marL="361950" lvl="0">
              <a:defRPr/>
            </a:pPr>
            <a:endParaRPr lang="da-DK" dirty="0">
              <a:solidFill>
                <a:srgbClr val="FFFFFF"/>
              </a:solidFill>
            </a:endParaRPr>
          </a:p>
          <a:p>
            <a:pPr lvl="0">
              <a:tabLst>
                <a:tab pos="361950" algn="l"/>
              </a:tabLst>
              <a:defRPr/>
            </a:pPr>
            <a:r>
              <a:rPr lang="da-DK" i="1" dirty="0">
                <a:solidFill>
                  <a:srgbClr val="FFFFFF"/>
                </a:solidFill>
              </a:rPr>
              <a:t>Nye og bedre behandlinger til sukkersyge</a:t>
            </a:r>
          </a:p>
          <a:p>
            <a:pPr lvl="0">
              <a:defRPr/>
            </a:pPr>
            <a:endParaRPr lang="da-DK" dirty="0">
              <a:solidFill>
                <a:srgbClr val="FFFFFF"/>
              </a:solidFill>
            </a:endParaRPr>
          </a:p>
          <a:p>
            <a:pPr marL="36195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1950" algn="l"/>
              </a:tabLst>
              <a:defRPr/>
            </a:pPr>
            <a:endParaRPr lang="da-DK" dirty="0">
              <a:solidFill>
                <a:srgbClr val="FFFFFF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16314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idney Health – Irish Kidney Associa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0837" y="9617394"/>
            <a:ext cx="93962" cy="128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felt 5"/>
          <p:cNvSpPr txBox="1"/>
          <p:nvPr/>
        </p:nvSpPr>
        <p:spPr>
          <a:xfrm>
            <a:off x="298690" y="1268760"/>
            <a:ext cx="8521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sz="1800" dirty="0">
                <a:solidFill>
                  <a:srgbClr val="FFFFFF"/>
                </a:solidFill>
              </a:rPr>
              <a:t>Antal</a:t>
            </a: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mennesker, der modtager dialyse eller</a:t>
            </a:r>
            <a:r>
              <a:rPr kumimoji="0" lang="da-DK" sz="18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har en transplanteret nyre i Danmark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Tekstfelt 6"/>
          <p:cNvSpPr txBox="1"/>
          <p:nvPr/>
        </p:nvSpPr>
        <p:spPr>
          <a:xfrm>
            <a:off x="6804249" y="6477208"/>
            <a:ext cx="2339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DNSL, Rød rapport 2021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259" y="1772816"/>
            <a:ext cx="8075197" cy="4642348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87388" y="333375"/>
            <a:ext cx="7772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altLang="en-US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-31279" y="332656"/>
            <a:ext cx="9144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altLang="en-US" sz="2800" b="1" kern="0" dirty="0">
                <a:solidFill>
                  <a:srgbClr val="FFFFFF"/>
                </a:solidFill>
                <a:latin typeface="Arial"/>
              </a:rPr>
              <a:t>Hvad med dem, som allerede har fået nyresvigt?</a:t>
            </a:r>
            <a:endParaRPr kumimoji="0" lang="da-DK" altLang="en-US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5" name="Tekstfelt 4"/>
          <p:cNvSpPr txBox="1"/>
          <p:nvPr/>
        </p:nvSpPr>
        <p:spPr>
          <a:xfrm>
            <a:off x="795497" y="1925777"/>
            <a:ext cx="768672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da-DK" sz="1600" dirty="0"/>
              <a:t>Antal mennesker i dialysebehandling eller med en fungerende, transplanteret nyre </a:t>
            </a:r>
          </a:p>
          <a:p>
            <a:pPr algn="ctr"/>
            <a:r>
              <a:rPr lang="da-DK" sz="1600" dirty="0"/>
              <a:t>i Danmark fra 1995 til 2021</a:t>
            </a:r>
          </a:p>
        </p:txBody>
      </p:sp>
    </p:spTree>
    <p:extLst>
      <p:ext uri="{BB962C8B-B14F-4D97-AF65-F5344CB8AC3E}">
        <p14:creationId xmlns:p14="http://schemas.microsoft.com/office/powerpoint/2010/main" val="1363781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-31279" y="332656"/>
            <a:ext cx="9144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altLang="en-US" sz="2800" b="1" kern="0" dirty="0">
                <a:solidFill>
                  <a:srgbClr val="FFFFFF"/>
                </a:solidFill>
                <a:latin typeface="Arial"/>
              </a:rPr>
              <a:t>Hvad med dem, som allerede har fået nyresvigt?</a:t>
            </a:r>
            <a:endParaRPr kumimoji="0" lang="da-DK" altLang="en-US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8" name="Tekstfelt 17"/>
          <p:cNvSpPr txBox="1"/>
          <p:nvPr/>
        </p:nvSpPr>
        <p:spPr>
          <a:xfrm>
            <a:off x="395536" y="1340768"/>
            <a:ext cx="845660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dirty="0">
                <a:solidFill>
                  <a:srgbClr val="FFFFFF"/>
                </a:solidFill>
              </a:rPr>
              <a:t>Alternativer til dialyse eller transplantation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a-DK" dirty="0">
              <a:solidFill>
                <a:srgbClr val="FFFFFF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dirty="0">
                <a:solidFill>
                  <a:srgbClr val="FFFFFF"/>
                </a:solidFill>
              </a:rPr>
              <a:t>Flere nyredonorer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dirty="0">
                <a:solidFill>
                  <a:srgbClr val="FFFFFF"/>
                </a:solidFill>
              </a:rPr>
              <a:t>	Nyrebytteprogrammet for levende nyredonorer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dirty="0">
                <a:solidFill>
                  <a:srgbClr val="FFFFFF"/>
                </a:solidFill>
              </a:rPr>
              <a:t>	Donation efter kredsløbs-død (DCD)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a-DK" dirty="0">
              <a:solidFill>
                <a:srgbClr val="FFFFFF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dirty="0">
                <a:solidFill>
                  <a:srgbClr val="FFFFFF"/>
                </a:solidFill>
              </a:rPr>
              <a:t>Behandlinger til bedring af den transplanterede nyres tilstand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a-DK" dirty="0">
              <a:solidFill>
                <a:srgbClr val="FFFFFF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dirty="0">
                <a:solidFill>
                  <a:srgbClr val="FFFFFF"/>
                </a:solidFill>
              </a:rPr>
              <a:t>Længere funktion af den transplanterede nyre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a-DK" dirty="0">
              <a:solidFill>
                <a:srgbClr val="FFFFFF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dirty="0">
                <a:solidFill>
                  <a:srgbClr val="FFFFFF"/>
                </a:solidFill>
              </a:rPr>
              <a:t>Grisenyrer?</a:t>
            </a:r>
          </a:p>
          <a:p>
            <a:pPr marL="36195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1950" algn="l"/>
              </a:tabLst>
              <a:defRPr/>
            </a:pPr>
            <a:endParaRPr lang="da-DK" dirty="0">
              <a:solidFill>
                <a:srgbClr val="FFFFFF"/>
              </a:solidFill>
            </a:endParaRPr>
          </a:p>
          <a:p>
            <a:pPr marL="36195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1950" algn="l"/>
              </a:tabLst>
              <a:defRPr/>
            </a:pPr>
            <a:endParaRPr lang="da-DK" dirty="0">
              <a:solidFill>
                <a:srgbClr val="FFFFFF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88646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-31279" y="332656"/>
            <a:ext cx="9144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altLang="en-US" sz="2800" b="1" kern="0" dirty="0">
                <a:solidFill>
                  <a:srgbClr val="FFFFFF"/>
                </a:solidFill>
                <a:latin typeface="Arial"/>
              </a:rPr>
              <a:t>Et kig i krystalkuglen….</a:t>
            </a:r>
            <a:endParaRPr kumimoji="0" lang="da-DK" altLang="en-US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8" name="Tekstfelt 17"/>
          <p:cNvSpPr txBox="1"/>
          <p:nvPr/>
        </p:nvSpPr>
        <p:spPr>
          <a:xfrm>
            <a:off x="312418" y="1052736"/>
            <a:ext cx="8456605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dirty="0">
                <a:solidFill>
                  <a:srgbClr val="FFFFFF"/>
                </a:solidFill>
              </a:rPr>
              <a:t>Flere nye behandlinger kan mindske tab af nyrefunktion – og alvorlige komplikationer til kronisk nyresygdom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a-DK" dirty="0">
              <a:solidFill>
                <a:srgbClr val="FFFFFF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dirty="0">
                <a:solidFill>
                  <a:srgbClr val="FFFFFF"/>
                </a:solidFill>
              </a:rPr>
              <a:t>Behandlinger kan optimeres, så mængden af bivirkninger mindskes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a-DK" dirty="0">
              <a:solidFill>
                <a:srgbClr val="FFFFFF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dirty="0">
                <a:solidFill>
                  <a:srgbClr val="FFFFFF"/>
                </a:solidFill>
              </a:rPr>
              <a:t>Stor interesse for forskning og udvikling indenfor nyresygdomme: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dirty="0">
                <a:solidFill>
                  <a:srgbClr val="FFFFFF"/>
                </a:solidFill>
              </a:rPr>
              <a:t>udvide gruppen af patienter, den kan få gavn af ny behandling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da-DK" dirty="0">
              <a:solidFill>
                <a:srgbClr val="FFFFFF"/>
              </a:solidFill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dirty="0">
                <a:solidFill>
                  <a:srgbClr val="FFFFFF"/>
                </a:solidFill>
              </a:rPr>
              <a:t>Nye måder at forhindre nyresvigt på.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da-DK" dirty="0">
              <a:solidFill>
                <a:srgbClr val="FFFFFF"/>
              </a:solidFill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da-DK" dirty="0">
              <a:solidFill>
                <a:srgbClr val="FFFFFF"/>
              </a:solidFill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da-DK" dirty="0">
              <a:solidFill>
                <a:srgbClr val="FFFFFF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pic>
        <p:nvPicPr>
          <p:cNvPr id="1026" name="Picture 2" descr="Krystalkuglens Kraft - Rikke Rasmuss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157192"/>
            <a:ext cx="2960141" cy="1549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881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8131" name="Group 3"/>
          <p:cNvGraphicFramePr>
            <a:graphicFrameLocks noGrp="1"/>
          </p:cNvGraphicFramePr>
          <p:nvPr/>
        </p:nvGraphicFramePr>
        <p:xfrm>
          <a:off x="495300" y="6880225"/>
          <a:ext cx="3838575" cy="365128"/>
        </p:xfrm>
        <a:graphic>
          <a:graphicData uri="http://schemas.openxmlformats.org/drawingml/2006/table">
            <a:tbl>
              <a:tblPr/>
              <a:tblGrid>
                <a:gridCol w="3838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T="45404" marB="45404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50825" y="2638425"/>
            <a:ext cx="8713788" cy="719138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72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Spørgsmål</a:t>
            </a:r>
            <a:r>
              <a:rPr lang="en-US" sz="7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?</a:t>
            </a:r>
          </a:p>
          <a:p>
            <a:pPr algn="ctr">
              <a:defRPr/>
            </a:pPr>
            <a:endParaRPr lang="en-US" sz="7200" b="1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159749" name="Picture 16" descr="Klappende nyre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075" y="260350"/>
            <a:ext cx="1657350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549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121" y="1700808"/>
            <a:ext cx="8213191" cy="4320480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50823" y="332656"/>
            <a:ext cx="8713788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a-DK" altLang="da-DK" sz="2800" b="1" dirty="0">
                <a:solidFill>
                  <a:schemeClr val="accent1"/>
                </a:solidFill>
              </a:rPr>
              <a:t>Tale af præsidenten for det </a:t>
            </a:r>
            <a:r>
              <a:rPr lang="da-DK" altLang="da-DK" sz="2800" b="1" dirty="0" err="1">
                <a:solidFill>
                  <a:schemeClr val="accent1"/>
                </a:solidFill>
              </a:rPr>
              <a:t>ameriskanske</a:t>
            </a:r>
            <a:r>
              <a:rPr lang="da-DK" altLang="da-DK" sz="2800" b="1" dirty="0">
                <a:solidFill>
                  <a:schemeClr val="accent1"/>
                </a:solidFill>
              </a:rPr>
              <a:t> , nyremedicinske selskab, Susan </a:t>
            </a:r>
            <a:r>
              <a:rPr lang="da-DK" altLang="da-DK" sz="2800" b="1" dirty="0" err="1">
                <a:solidFill>
                  <a:schemeClr val="accent1"/>
                </a:solidFill>
              </a:rPr>
              <a:t>Quaggin</a:t>
            </a:r>
            <a:r>
              <a:rPr lang="da-DK" altLang="da-DK" sz="2800" b="1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2987824" y="6348387"/>
            <a:ext cx="56166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en-US" sz="1400" dirty="0">
                <a:solidFill>
                  <a:srgbClr val="FFFFFF"/>
                </a:solidFill>
                <a:cs typeface="Arial" panose="020B0604020202020204" pitchFamily="34" charset="0"/>
              </a:rPr>
              <a:t>Årsmøde i det amerikanske, nyremedicinske selskab november 2022</a:t>
            </a:r>
          </a:p>
        </p:txBody>
      </p:sp>
    </p:spTree>
    <p:extLst>
      <p:ext uri="{BB962C8B-B14F-4D97-AF65-F5344CB8AC3E}">
        <p14:creationId xmlns:p14="http://schemas.microsoft.com/office/powerpoint/2010/main" val="150636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2028338" y="1873846"/>
            <a:ext cx="5063942" cy="4723505"/>
          </a:xfrm>
          <a:prstGeom prst="ellipse">
            <a:avLst/>
          </a:prstGeom>
          <a:noFill/>
          <a:ln w="4445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Ellipse 8"/>
          <p:cNvSpPr/>
          <p:nvPr/>
        </p:nvSpPr>
        <p:spPr>
          <a:xfrm>
            <a:off x="2028338" y="2427346"/>
            <a:ext cx="3580930" cy="3340193"/>
          </a:xfrm>
          <a:prstGeom prst="ellipse">
            <a:avLst/>
          </a:prstGeom>
          <a:noFill/>
          <a:ln w="4445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1907703" y="3345346"/>
            <a:ext cx="1121301" cy="1045919"/>
          </a:xfrm>
          <a:prstGeom prst="ellipse">
            <a:avLst/>
          </a:prstGeom>
          <a:noFill/>
          <a:ln w="444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2255292" y="3918914"/>
            <a:ext cx="506394" cy="472351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kstfelt 4"/>
          <p:cNvSpPr txBox="1"/>
          <p:nvPr/>
        </p:nvSpPr>
        <p:spPr>
          <a:xfrm>
            <a:off x="6215304" y="1566383"/>
            <a:ext cx="3240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Kronisk nyresyge voksne mennesker i  Danmark, Anslået 500.000-600.000</a:t>
            </a:r>
          </a:p>
        </p:txBody>
      </p:sp>
      <p:sp>
        <p:nvSpPr>
          <p:cNvPr id="13" name="Tekstfelt 12"/>
          <p:cNvSpPr txBox="1"/>
          <p:nvPr/>
        </p:nvSpPr>
        <p:spPr>
          <a:xfrm>
            <a:off x="5567740" y="3268571"/>
            <a:ext cx="16483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Kronisk nyresyge voksne med (er)kendt kronisk nyresygdom</a:t>
            </a:r>
          </a:p>
        </p:txBody>
      </p:sp>
      <p:sp>
        <p:nvSpPr>
          <p:cNvPr id="14" name="Tekstfelt 13"/>
          <p:cNvSpPr txBox="1"/>
          <p:nvPr/>
        </p:nvSpPr>
        <p:spPr>
          <a:xfrm>
            <a:off x="3056438" y="3045014"/>
            <a:ext cx="20884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Voksne mennesker i nyremedicinsk regi</a:t>
            </a:r>
          </a:p>
        </p:txBody>
      </p:sp>
      <p:sp>
        <p:nvSpPr>
          <p:cNvPr id="15" name="Tekstfelt 14"/>
          <p:cNvSpPr txBox="1"/>
          <p:nvPr/>
        </p:nvSpPr>
        <p:spPr>
          <a:xfrm>
            <a:off x="2548115" y="4336491"/>
            <a:ext cx="20884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sz="1800" dirty="0">
                <a:solidFill>
                  <a:srgbClr val="FF0000"/>
                </a:solidFill>
              </a:rPr>
              <a:t>Mennesker</a:t>
            </a: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i dialyse eller med transplanteret nyre</a:t>
            </a: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687388" y="333375"/>
            <a:ext cx="7772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Kronisk nyresygdom i Danmark</a:t>
            </a:r>
          </a:p>
        </p:txBody>
      </p:sp>
      <p:sp>
        <p:nvSpPr>
          <p:cNvPr id="18" name="Tekstfelt 17"/>
          <p:cNvSpPr txBox="1"/>
          <p:nvPr/>
        </p:nvSpPr>
        <p:spPr>
          <a:xfrm>
            <a:off x="270530" y="1138020"/>
            <a:ext cx="8189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Forekomst af patienter med kronisk nyresygdom i Danmark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7634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e 3"/>
          <p:cNvGrpSpPr/>
          <p:nvPr/>
        </p:nvGrpSpPr>
        <p:grpSpPr>
          <a:xfrm>
            <a:off x="1475656" y="1941805"/>
            <a:ext cx="6890972" cy="4519404"/>
            <a:chOff x="1475656" y="1941805"/>
            <a:chExt cx="6890972" cy="4519404"/>
          </a:xfrm>
        </p:grpSpPr>
        <p:pic>
          <p:nvPicPr>
            <p:cNvPr id="3" name="Billed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75656" y="1941805"/>
              <a:ext cx="6890972" cy="4519404"/>
            </a:xfrm>
            <a:prstGeom prst="rect">
              <a:avLst/>
            </a:prstGeom>
          </p:spPr>
        </p:pic>
        <p:sp>
          <p:nvSpPr>
            <p:cNvPr id="14" name="Tekstfelt 13"/>
            <p:cNvSpPr txBox="1"/>
            <p:nvPr/>
          </p:nvSpPr>
          <p:spPr>
            <a:xfrm>
              <a:off x="1651721" y="1957194"/>
              <a:ext cx="6538841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da-DK" sz="1600" dirty="0"/>
                <a:t>Årsag til kronisk nyresvigt hos mennesker, der i 2021 startede dialyse </a:t>
              </a:r>
            </a:p>
            <a:p>
              <a:pPr algn="ctr"/>
              <a:r>
                <a:rPr lang="da-DK" sz="1600" dirty="0"/>
                <a:t>eller fik en nyretransplantation for første gang</a:t>
              </a:r>
            </a:p>
          </p:txBody>
        </p:sp>
      </p:grpSp>
      <p:pic>
        <p:nvPicPr>
          <p:cNvPr id="1026" name="Picture 2" descr="Kidney Health – Irish Kidney Associati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0837" y="9617394"/>
            <a:ext cx="93962" cy="128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felt 5"/>
          <p:cNvSpPr txBox="1"/>
          <p:nvPr/>
        </p:nvSpPr>
        <p:spPr>
          <a:xfrm>
            <a:off x="290348" y="1166063"/>
            <a:ext cx="86021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sz="1800" dirty="0">
                <a:solidFill>
                  <a:srgbClr val="FFFFFF"/>
                </a:solidFill>
              </a:rPr>
              <a:t>Å</a:t>
            </a:r>
            <a:r>
              <a:rPr kumimoji="0" lang="da-DK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rsager</a:t>
            </a: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til kronisk nyresvigt hos mennesker,</a:t>
            </a:r>
            <a:r>
              <a:rPr kumimoji="0" lang="da-DK" sz="18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der stater</a:t>
            </a: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dialyse eller får en nyretransplantation.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214313" marR="0" lvl="0" indent="-2143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687388" y="333375"/>
            <a:ext cx="7772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 eaLnBrk="1" hangingPunct="1"/>
            <a:r>
              <a:rPr lang="da-DK" altLang="en-US" sz="2800" b="1" kern="0" dirty="0">
                <a:solidFill>
                  <a:srgbClr val="FFFFFF"/>
                </a:solidFill>
              </a:rPr>
              <a:t>Årsager til kronisk nyresvigt </a:t>
            </a:r>
            <a:endParaRPr kumimoji="0" lang="da-DK" altLang="en-US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8" name="Tekstfelt 7"/>
          <p:cNvSpPr txBox="1"/>
          <p:nvPr/>
        </p:nvSpPr>
        <p:spPr>
          <a:xfrm>
            <a:off x="5364088" y="6477208"/>
            <a:ext cx="37799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Modificeret</a:t>
            </a:r>
            <a:r>
              <a:rPr kumimoji="0" lang="da-DK" sz="14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fra </a:t>
            </a: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DNSL, Rød rapport 2021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ekstfelt 1"/>
          <p:cNvSpPr txBox="1"/>
          <p:nvPr/>
        </p:nvSpPr>
        <p:spPr>
          <a:xfrm>
            <a:off x="5652120" y="3789040"/>
            <a:ext cx="9348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/>
              <a:t>Sukkesyge</a:t>
            </a:r>
          </a:p>
        </p:txBody>
      </p:sp>
      <p:sp>
        <p:nvSpPr>
          <p:cNvPr id="9" name="Tekstfelt 8"/>
          <p:cNvSpPr txBox="1"/>
          <p:nvPr/>
        </p:nvSpPr>
        <p:spPr>
          <a:xfrm>
            <a:off x="4115438" y="4663172"/>
            <a:ext cx="17716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/>
              <a:t>Andet – og især ukendt</a:t>
            </a:r>
          </a:p>
        </p:txBody>
      </p:sp>
      <p:sp>
        <p:nvSpPr>
          <p:cNvPr id="10" name="Tekstfelt 9"/>
          <p:cNvSpPr txBox="1"/>
          <p:nvPr/>
        </p:nvSpPr>
        <p:spPr>
          <a:xfrm>
            <a:off x="2771800" y="4063007"/>
            <a:ext cx="13436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 err="1"/>
              <a:t>Glomerulonefritis</a:t>
            </a:r>
            <a:endParaRPr lang="da-DK" sz="1200" dirty="0"/>
          </a:p>
        </p:txBody>
      </p:sp>
      <p:sp>
        <p:nvSpPr>
          <p:cNvPr id="12" name="Tekstfelt 11"/>
          <p:cNvSpPr txBox="1"/>
          <p:nvPr/>
        </p:nvSpPr>
        <p:spPr>
          <a:xfrm>
            <a:off x="5220072" y="3095625"/>
            <a:ext cx="7136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/>
              <a:t>ADPKD</a:t>
            </a:r>
          </a:p>
        </p:txBody>
      </p:sp>
      <p:sp>
        <p:nvSpPr>
          <p:cNvPr id="13" name="Tekstfelt 12"/>
          <p:cNvSpPr txBox="1"/>
          <p:nvPr/>
        </p:nvSpPr>
        <p:spPr>
          <a:xfrm>
            <a:off x="3131840" y="3419133"/>
            <a:ext cx="13532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/>
              <a:t>Blodtrykssygdom</a:t>
            </a:r>
          </a:p>
        </p:txBody>
      </p:sp>
    </p:spTree>
    <p:extLst>
      <p:ext uri="{BB962C8B-B14F-4D97-AF65-F5344CB8AC3E}">
        <p14:creationId xmlns:p14="http://schemas.microsoft.com/office/powerpoint/2010/main" val="1916488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363867" y="1550624"/>
            <a:ext cx="8456605" cy="4542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687388" y="333375"/>
            <a:ext cx="7772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Hvorfor forebygge kronisk nyresygdom?</a:t>
            </a:r>
          </a:p>
        </p:txBody>
      </p:sp>
      <p:sp>
        <p:nvSpPr>
          <p:cNvPr id="18" name="Tekstfelt 17"/>
          <p:cNvSpPr txBox="1"/>
          <p:nvPr/>
        </p:nvSpPr>
        <p:spPr>
          <a:xfrm>
            <a:off x="363867" y="1050052"/>
            <a:ext cx="8456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dirty="0">
                <a:solidFill>
                  <a:srgbClr val="FFFFFF"/>
                </a:solidFill>
              </a:rPr>
              <a:t>Fordi kronisk nyresygdom er farligt – også i de tidlige stadier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76" name="TextBox 7"/>
          <p:cNvSpPr txBox="1">
            <a:spLocks noChangeArrowheads="1"/>
          </p:cNvSpPr>
          <p:nvPr/>
        </p:nvSpPr>
        <p:spPr bwMode="auto">
          <a:xfrm>
            <a:off x="2843808" y="6481327"/>
            <a:ext cx="63898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err="1">
                <a:solidFill>
                  <a:srgbClr val="FFFFFF"/>
                </a:solidFill>
                <a:cs typeface="Arial" panose="020B0604020202020204" pitchFamily="34" charset="0"/>
              </a:rPr>
              <a:t>Modidficeret</a:t>
            </a:r>
            <a:r>
              <a:rPr lang="en-US" altLang="en-US" sz="1400" dirty="0">
                <a:solidFill>
                  <a:srgbClr val="FFFFFF"/>
                </a:solidFill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FFFFFF"/>
                </a:solidFill>
                <a:cs typeface="Arial" panose="020B0604020202020204" pitchFamily="34" charset="0"/>
              </a:rPr>
              <a:t>fra</a:t>
            </a:r>
            <a:r>
              <a:rPr lang="en-US" altLang="en-US" sz="1400" dirty="0">
                <a:solidFill>
                  <a:srgbClr val="FFFFFF"/>
                </a:solidFill>
                <a:cs typeface="Arial" panose="020B0604020202020204" pitchFamily="34" charset="0"/>
              </a:rPr>
              <a:t> Matsushita et al. Lancet Diabetes </a:t>
            </a:r>
            <a:r>
              <a:rPr lang="en-US" altLang="en-US" sz="1400" dirty="0" err="1">
                <a:solidFill>
                  <a:srgbClr val="FFFFFF"/>
                </a:solidFill>
                <a:cs typeface="Arial" panose="020B0604020202020204" pitchFamily="34" charset="0"/>
              </a:rPr>
              <a:t>Endocrinol</a:t>
            </a:r>
            <a:r>
              <a:rPr lang="en-US" altLang="en-US" sz="1400" dirty="0">
                <a:solidFill>
                  <a:srgbClr val="FFFFFF"/>
                </a:solidFill>
                <a:cs typeface="Arial" panose="020B0604020202020204" pitchFamily="34" charset="0"/>
              </a:rPr>
              <a:t> 3: 514–25, 2015</a:t>
            </a:r>
            <a:endParaRPr lang="da-DK" altLang="en-US" sz="14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250" y="2747077"/>
            <a:ext cx="8007821" cy="2612177"/>
          </a:xfrm>
          <a:prstGeom prst="rect">
            <a:avLst/>
          </a:prstGeom>
        </p:spPr>
      </p:pic>
      <p:sp>
        <p:nvSpPr>
          <p:cNvPr id="6" name="Tekstfelt 5"/>
          <p:cNvSpPr txBox="1"/>
          <p:nvPr/>
        </p:nvSpPr>
        <p:spPr>
          <a:xfrm>
            <a:off x="549389" y="1581736"/>
            <a:ext cx="8452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800" dirty="0"/>
              <a:t>Øgningen i risikoen for at død af hjerte- og karsygdom </a:t>
            </a:r>
          </a:p>
          <a:p>
            <a:pPr algn="ctr"/>
            <a:r>
              <a:rPr lang="da-DK" sz="1800" dirty="0"/>
              <a:t>afhængigt af nyrefunktion og mængde af protein i urinen</a:t>
            </a:r>
          </a:p>
        </p:txBody>
      </p:sp>
      <p:cxnSp>
        <p:nvCxnSpPr>
          <p:cNvPr id="8" name="Lige forbindelse 7"/>
          <p:cNvCxnSpPr/>
          <p:nvPr/>
        </p:nvCxnSpPr>
        <p:spPr>
          <a:xfrm>
            <a:off x="6444208" y="3065403"/>
            <a:ext cx="0" cy="1519282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Lige forbindelse 135"/>
          <p:cNvCxnSpPr/>
          <p:nvPr/>
        </p:nvCxnSpPr>
        <p:spPr>
          <a:xfrm>
            <a:off x="2483768" y="3065403"/>
            <a:ext cx="0" cy="1519282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kstfelt 136"/>
          <p:cNvSpPr txBox="1"/>
          <p:nvPr/>
        </p:nvSpPr>
        <p:spPr>
          <a:xfrm>
            <a:off x="827584" y="5143358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/>
              <a:t>15</a:t>
            </a:r>
          </a:p>
        </p:txBody>
      </p:sp>
      <p:sp>
        <p:nvSpPr>
          <p:cNvPr id="138" name="Tekstfelt 137"/>
          <p:cNvSpPr txBox="1"/>
          <p:nvPr/>
        </p:nvSpPr>
        <p:spPr>
          <a:xfrm>
            <a:off x="1330637" y="5143358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/>
              <a:t>30</a:t>
            </a:r>
          </a:p>
        </p:txBody>
      </p:sp>
      <p:sp>
        <p:nvSpPr>
          <p:cNvPr id="139" name="Tekstfelt 138"/>
          <p:cNvSpPr txBox="1"/>
          <p:nvPr/>
        </p:nvSpPr>
        <p:spPr>
          <a:xfrm>
            <a:off x="1867271" y="5143358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/>
              <a:t>45</a:t>
            </a:r>
          </a:p>
        </p:txBody>
      </p:sp>
      <p:sp>
        <p:nvSpPr>
          <p:cNvPr id="140" name="Tekstfelt 139"/>
          <p:cNvSpPr txBox="1"/>
          <p:nvPr/>
        </p:nvSpPr>
        <p:spPr>
          <a:xfrm>
            <a:off x="2294025" y="5143358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/>
              <a:t>60</a:t>
            </a:r>
          </a:p>
        </p:txBody>
      </p:sp>
      <p:sp>
        <p:nvSpPr>
          <p:cNvPr id="141" name="Tekstfelt 140"/>
          <p:cNvSpPr txBox="1"/>
          <p:nvPr/>
        </p:nvSpPr>
        <p:spPr>
          <a:xfrm>
            <a:off x="2727022" y="5143358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/>
              <a:t>75</a:t>
            </a:r>
          </a:p>
        </p:txBody>
      </p:sp>
      <p:sp>
        <p:nvSpPr>
          <p:cNvPr id="142" name="Tekstfelt 141"/>
          <p:cNvSpPr txBox="1"/>
          <p:nvPr/>
        </p:nvSpPr>
        <p:spPr>
          <a:xfrm>
            <a:off x="3258331" y="5143358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/>
              <a:t>90</a:t>
            </a:r>
          </a:p>
        </p:txBody>
      </p:sp>
      <p:sp>
        <p:nvSpPr>
          <p:cNvPr id="143" name="Tekstfelt 142"/>
          <p:cNvSpPr txBox="1"/>
          <p:nvPr/>
        </p:nvSpPr>
        <p:spPr>
          <a:xfrm>
            <a:off x="3676415" y="5143358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/>
              <a:t>105</a:t>
            </a:r>
          </a:p>
        </p:txBody>
      </p:sp>
      <p:sp>
        <p:nvSpPr>
          <p:cNvPr id="144" name="Tekstfelt 143"/>
          <p:cNvSpPr txBox="1"/>
          <p:nvPr/>
        </p:nvSpPr>
        <p:spPr>
          <a:xfrm>
            <a:off x="5279205" y="514335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/>
              <a:t>5</a:t>
            </a:r>
          </a:p>
        </p:txBody>
      </p:sp>
      <p:sp>
        <p:nvSpPr>
          <p:cNvPr id="145" name="Tekstfelt 144"/>
          <p:cNvSpPr txBox="1"/>
          <p:nvPr/>
        </p:nvSpPr>
        <p:spPr>
          <a:xfrm>
            <a:off x="5611213" y="5143358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/>
              <a:t>10</a:t>
            </a:r>
          </a:p>
        </p:txBody>
      </p:sp>
      <p:sp>
        <p:nvSpPr>
          <p:cNvPr id="146" name="Tekstfelt 145"/>
          <p:cNvSpPr txBox="1"/>
          <p:nvPr/>
        </p:nvSpPr>
        <p:spPr>
          <a:xfrm>
            <a:off x="6242593" y="5143358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/>
              <a:t>30</a:t>
            </a:r>
          </a:p>
        </p:txBody>
      </p:sp>
      <p:sp>
        <p:nvSpPr>
          <p:cNvPr id="147" name="Tekstfelt 146"/>
          <p:cNvSpPr txBox="1"/>
          <p:nvPr/>
        </p:nvSpPr>
        <p:spPr>
          <a:xfrm>
            <a:off x="7522821" y="5143358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/>
              <a:t>300</a:t>
            </a:r>
          </a:p>
        </p:txBody>
      </p:sp>
      <p:sp>
        <p:nvSpPr>
          <p:cNvPr id="148" name="Tekstfelt 147"/>
          <p:cNvSpPr txBox="1"/>
          <p:nvPr/>
        </p:nvSpPr>
        <p:spPr>
          <a:xfrm>
            <a:off x="8094245" y="5143358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/>
              <a:t>1000</a:t>
            </a:r>
          </a:p>
        </p:txBody>
      </p:sp>
      <p:sp>
        <p:nvSpPr>
          <p:cNvPr id="151" name="Tekstfelt 150"/>
          <p:cNvSpPr txBox="1"/>
          <p:nvPr/>
        </p:nvSpPr>
        <p:spPr>
          <a:xfrm>
            <a:off x="689388" y="2265958"/>
            <a:ext cx="36388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/>
              <a:t>Tidspunkt for start af dialyse/transplantation</a:t>
            </a:r>
          </a:p>
        </p:txBody>
      </p:sp>
      <p:sp>
        <p:nvSpPr>
          <p:cNvPr id="152" name="Tekstfelt 151"/>
          <p:cNvSpPr txBox="1"/>
          <p:nvPr/>
        </p:nvSpPr>
        <p:spPr>
          <a:xfrm>
            <a:off x="5208584" y="5451135"/>
            <a:ext cx="33682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/>
              <a:t>Udskillelse af protein (albumin) i urinen</a:t>
            </a:r>
          </a:p>
        </p:txBody>
      </p:sp>
      <p:cxnSp>
        <p:nvCxnSpPr>
          <p:cNvPr id="154" name="Lige pilforbindelse 153"/>
          <p:cNvCxnSpPr/>
          <p:nvPr/>
        </p:nvCxnSpPr>
        <p:spPr>
          <a:xfrm>
            <a:off x="971600" y="2536106"/>
            <a:ext cx="0" cy="38883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kstfelt 155"/>
          <p:cNvSpPr txBox="1"/>
          <p:nvPr/>
        </p:nvSpPr>
        <p:spPr>
          <a:xfrm>
            <a:off x="1926683" y="5428486"/>
            <a:ext cx="11897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/>
              <a:t>Nyrefunktion</a:t>
            </a:r>
          </a:p>
        </p:txBody>
      </p:sp>
      <p:sp>
        <p:nvSpPr>
          <p:cNvPr id="161" name="Retvinklet trekant 160"/>
          <p:cNvSpPr/>
          <p:nvPr/>
        </p:nvSpPr>
        <p:spPr>
          <a:xfrm rot="10800000" flipV="1">
            <a:off x="703995" y="3065403"/>
            <a:ext cx="1779772" cy="1519282"/>
          </a:xfrm>
          <a:prstGeom prst="rtTriangle">
            <a:avLst/>
          </a:prstGeom>
          <a:solidFill>
            <a:srgbClr val="FF0000">
              <a:alpha val="1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7" name="Tekstfelt 156"/>
          <p:cNvSpPr txBox="1"/>
          <p:nvPr/>
        </p:nvSpPr>
        <p:spPr>
          <a:xfrm>
            <a:off x="971600" y="4200355"/>
            <a:ext cx="1574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>
                <a:solidFill>
                  <a:srgbClr val="FF0000"/>
                </a:solidFill>
              </a:rPr>
              <a:t>Mennesker med </a:t>
            </a:r>
          </a:p>
          <a:p>
            <a:r>
              <a:rPr lang="da-DK" sz="1200" dirty="0">
                <a:solidFill>
                  <a:srgbClr val="FF0000"/>
                </a:solidFill>
              </a:rPr>
              <a:t>Kronisk nyresygdom</a:t>
            </a:r>
          </a:p>
        </p:txBody>
      </p:sp>
      <p:sp>
        <p:nvSpPr>
          <p:cNvPr id="163" name="Retvinklet trekant 162"/>
          <p:cNvSpPr/>
          <p:nvPr/>
        </p:nvSpPr>
        <p:spPr>
          <a:xfrm rot="10800000" flipH="1" flipV="1">
            <a:off x="6426243" y="3038404"/>
            <a:ext cx="2581974" cy="1585944"/>
          </a:xfrm>
          <a:prstGeom prst="rtTriangle">
            <a:avLst/>
          </a:prstGeom>
          <a:solidFill>
            <a:srgbClr val="FF0000">
              <a:alpha val="1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4" name="Tekstfelt 163"/>
          <p:cNvSpPr txBox="1"/>
          <p:nvPr/>
        </p:nvSpPr>
        <p:spPr>
          <a:xfrm>
            <a:off x="6635903" y="4162683"/>
            <a:ext cx="1574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>
                <a:solidFill>
                  <a:srgbClr val="FF0000"/>
                </a:solidFill>
              </a:rPr>
              <a:t>Mennesker med </a:t>
            </a:r>
          </a:p>
          <a:p>
            <a:r>
              <a:rPr lang="da-DK" sz="1200" dirty="0">
                <a:solidFill>
                  <a:srgbClr val="FF0000"/>
                </a:solidFill>
              </a:rPr>
              <a:t>Kronisk nyresygdom</a:t>
            </a:r>
          </a:p>
        </p:txBody>
      </p:sp>
    </p:spTree>
    <p:extLst>
      <p:ext uri="{BB962C8B-B14F-4D97-AF65-F5344CB8AC3E}">
        <p14:creationId xmlns:p14="http://schemas.microsoft.com/office/powerpoint/2010/main" val="1500343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687388" y="333375"/>
            <a:ext cx="7772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altLang="en-US" sz="2800" b="1" kern="0" dirty="0">
                <a:solidFill>
                  <a:srgbClr val="FFFFFF"/>
                </a:solidFill>
                <a:latin typeface="Arial"/>
              </a:rPr>
              <a:t>Kan vi</a:t>
            </a:r>
            <a:r>
              <a:rPr kumimoji="0" lang="da-DK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forebygge kronisk nyresygdom?</a:t>
            </a:r>
          </a:p>
        </p:txBody>
      </p:sp>
      <p:sp>
        <p:nvSpPr>
          <p:cNvPr id="18" name="Tekstfelt 17"/>
          <p:cNvSpPr txBox="1"/>
          <p:nvPr/>
        </p:nvSpPr>
        <p:spPr>
          <a:xfrm>
            <a:off x="363867" y="1050052"/>
            <a:ext cx="867262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noProof="0" dirty="0">
                <a:solidFill>
                  <a:srgbClr val="FFFFFF"/>
                </a:solidFill>
              </a:rPr>
              <a:t>Vi har behandlinger – og vi har fået nye behandlinger, der kan beskytte nyrerne og nedsætte tabet af nyrefunktion: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a-DK" dirty="0">
              <a:solidFill>
                <a:srgbClr val="FFFFFF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dirty="0">
                <a:solidFill>
                  <a:srgbClr val="FFFFFF"/>
                </a:solidFill>
              </a:rPr>
              <a:t>Behandling af blodtryk og protein i urinen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noProof="0" dirty="0">
                <a:solidFill>
                  <a:srgbClr val="FFFFFF"/>
                </a:solidFill>
              </a:rPr>
              <a:t>	ACE-</a:t>
            </a:r>
            <a:r>
              <a:rPr lang="da-DK" noProof="0" dirty="0" err="1">
                <a:solidFill>
                  <a:srgbClr val="FFFFFF"/>
                </a:solidFill>
              </a:rPr>
              <a:t>hæmmere</a:t>
            </a:r>
            <a:r>
              <a:rPr lang="da-DK" noProof="0" dirty="0">
                <a:solidFill>
                  <a:srgbClr val="FFFFFF"/>
                </a:solidFill>
              </a:rPr>
              <a:t> og </a:t>
            </a:r>
            <a:r>
              <a:rPr lang="da-DK" noProof="0" dirty="0" err="1">
                <a:solidFill>
                  <a:srgbClr val="FFFFFF"/>
                </a:solidFill>
              </a:rPr>
              <a:t>Angiotensin</a:t>
            </a:r>
            <a:r>
              <a:rPr lang="da-DK" noProof="0" dirty="0">
                <a:solidFill>
                  <a:srgbClr val="FFFFFF"/>
                </a:solidFill>
              </a:rPr>
              <a:t> II-receptor blokkere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noProof="0" dirty="0">
                <a:solidFill>
                  <a:srgbClr val="FFFFFF"/>
                </a:solidFill>
              </a:rPr>
              <a:t>SGLT2-hæmmere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noProof="0" dirty="0" err="1">
                <a:solidFill>
                  <a:srgbClr val="FFFFFF"/>
                </a:solidFill>
              </a:rPr>
              <a:t>Mineralkortikoid</a:t>
            </a:r>
            <a:r>
              <a:rPr lang="da-DK" noProof="0" dirty="0">
                <a:solidFill>
                  <a:srgbClr val="FFFFFF"/>
                </a:solidFill>
              </a:rPr>
              <a:t>-receptor-</a:t>
            </a:r>
            <a:r>
              <a:rPr lang="da-DK" noProof="0" dirty="0" err="1">
                <a:solidFill>
                  <a:srgbClr val="FFFFFF"/>
                </a:solidFill>
              </a:rPr>
              <a:t>hæmmere</a:t>
            </a:r>
            <a:r>
              <a:rPr lang="da-DK" noProof="0" dirty="0">
                <a:solidFill>
                  <a:srgbClr val="FFFFFF"/>
                </a:solidFill>
              </a:rPr>
              <a:t> – specielt ved sukkersyge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noProof="0" dirty="0">
                <a:solidFill>
                  <a:srgbClr val="FFFFFF"/>
                </a:solidFill>
              </a:rPr>
              <a:t>GLP-receptor </a:t>
            </a:r>
            <a:r>
              <a:rPr lang="da-DK" noProof="0" dirty="0" err="1">
                <a:solidFill>
                  <a:srgbClr val="FFFFFF"/>
                </a:solidFill>
              </a:rPr>
              <a:t>agonister</a:t>
            </a:r>
            <a:r>
              <a:rPr lang="da-DK" noProof="0" dirty="0">
                <a:solidFill>
                  <a:srgbClr val="FFFFFF"/>
                </a:solidFill>
              </a:rPr>
              <a:t> (</a:t>
            </a:r>
            <a:r>
              <a:rPr lang="da-DK" noProof="0" dirty="0" err="1">
                <a:solidFill>
                  <a:srgbClr val="FFFFFF"/>
                </a:solidFill>
              </a:rPr>
              <a:t>semaglutid</a:t>
            </a:r>
            <a:r>
              <a:rPr lang="da-DK" noProof="0" dirty="0">
                <a:solidFill>
                  <a:srgbClr val="FFFFFF"/>
                </a:solidFill>
              </a:rPr>
              <a:t> og andre) – ved sukkesyge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i="1" noProof="0" dirty="0">
                <a:solidFill>
                  <a:srgbClr val="FFFFFF"/>
                </a:solidFill>
              </a:rPr>
              <a:t>- og så skal vi forbygge komplikationerne til kronisk nyresygdom</a:t>
            </a:r>
            <a:endParaRPr kumimoji="0" lang="en-US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06424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687388" y="333375"/>
            <a:ext cx="7772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altLang="en-US" sz="2800" b="1" kern="0" dirty="0">
                <a:solidFill>
                  <a:srgbClr val="FFFFFF"/>
                </a:solidFill>
                <a:latin typeface="Arial"/>
              </a:rPr>
              <a:t>Hvad skal der til for at vi </a:t>
            </a:r>
            <a:r>
              <a:rPr kumimoji="0" lang="da-DK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forebygge kronisk nyresygdom?</a:t>
            </a:r>
          </a:p>
        </p:txBody>
      </p:sp>
      <p:sp>
        <p:nvSpPr>
          <p:cNvPr id="18" name="Tekstfelt 17"/>
          <p:cNvSpPr txBox="1"/>
          <p:nvPr/>
        </p:nvSpPr>
        <p:spPr>
          <a:xfrm>
            <a:off x="395536" y="1340768"/>
            <a:ext cx="845660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dirty="0">
                <a:solidFill>
                  <a:srgbClr val="FFFFFF"/>
                </a:solidFill>
              </a:rPr>
              <a:t>Øget opmærksomhed på kronisk nyresygdom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dirty="0">
                <a:solidFill>
                  <a:srgbClr val="FFFFFF"/>
                </a:solidFill>
              </a:rPr>
              <a:t>	Fokus på risikogrupper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a-DK" dirty="0">
              <a:solidFill>
                <a:srgbClr val="FFFFFF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a-DK" dirty="0">
              <a:solidFill>
                <a:srgbClr val="FFFFFF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a-DK" dirty="0">
              <a:solidFill>
                <a:srgbClr val="FFFFFF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dirty="0">
                <a:solidFill>
                  <a:srgbClr val="FFFFFF"/>
                </a:solidFill>
              </a:rPr>
              <a:t>Kendskab til behandlingsmulighederne</a:t>
            </a:r>
          </a:p>
          <a:p>
            <a:pPr marL="542925" marR="0" lvl="0" indent="-5429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	Ny</a:t>
            </a:r>
            <a:r>
              <a:rPr kumimoji="0" lang="da-DK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behandlingsvejledning i Danmark (fra Dansk Nefrologisk Selskab) og internationalt (fra KDIGO)</a:t>
            </a:r>
          </a:p>
          <a:p>
            <a:pPr marL="542925" marR="0" lvl="0" indent="-5429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a-DK" baseline="0" dirty="0">
              <a:solidFill>
                <a:srgbClr val="FFFFFF"/>
              </a:solidFill>
            </a:endParaRPr>
          </a:p>
          <a:p>
            <a:pPr marL="542925" marR="0" lvl="0" indent="-5429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2132856"/>
            <a:ext cx="3456384" cy="309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730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-1037939" y="188640"/>
            <a:ext cx="113571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a-DK" altLang="da-DK" sz="2800" b="1" dirty="0">
                <a:solidFill>
                  <a:schemeClr val="bg1"/>
                </a:solidFill>
              </a:rPr>
              <a:t>(U)opmærksomhed på forekomsten af nyresygdom</a:t>
            </a:r>
          </a:p>
        </p:txBody>
      </p:sp>
      <p:sp>
        <p:nvSpPr>
          <p:cNvPr id="4" name="Tekstfelt 3"/>
          <p:cNvSpPr txBox="1"/>
          <p:nvPr/>
        </p:nvSpPr>
        <p:spPr>
          <a:xfrm>
            <a:off x="3635896" y="6496301"/>
            <a:ext cx="56095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>
                <a:solidFill>
                  <a:schemeClr val="bg1"/>
                </a:solidFill>
              </a:rPr>
              <a:t>Modificeret </a:t>
            </a:r>
            <a:r>
              <a:rPr lang="da-DK" sz="1400" dirty="0" err="1">
                <a:solidFill>
                  <a:schemeClr val="bg1"/>
                </a:solidFill>
              </a:rPr>
              <a:t>fraTangri</a:t>
            </a:r>
            <a:r>
              <a:rPr lang="da-DK" sz="1400" dirty="0">
                <a:solidFill>
                  <a:schemeClr val="bg1"/>
                </a:solidFill>
              </a:rPr>
              <a:t> et al, </a:t>
            </a:r>
            <a:r>
              <a:rPr lang="en-US" sz="1400" dirty="0">
                <a:solidFill>
                  <a:schemeClr val="bg1"/>
                </a:solidFill>
              </a:rPr>
              <a:t>Kidney Week, TH-PO888, JASN 33: 2022</a:t>
            </a:r>
            <a:endParaRPr lang="da-DK" sz="1400" dirty="0">
              <a:solidFill>
                <a:schemeClr val="bg1"/>
              </a:solidFill>
            </a:endParaRP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-180528" y="1052736"/>
            <a:ext cx="9511754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tabLst>
                <a:tab pos="7191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98500" indent="-342900" eaLnBrk="0" hangingPunct="0">
              <a:tabLst>
                <a:tab pos="7191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7191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7191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7191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91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91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91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91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55600" lvl="1" indent="0" eaLnBrk="1" hangingPunct="1"/>
            <a:r>
              <a:rPr lang="da-DK" altLang="da-DK" dirty="0">
                <a:solidFill>
                  <a:schemeClr val="bg1"/>
                </a:solidFill>
              </a:rPr>
              <a:t>REVEAL-CKD-undersøgelsen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da-DK" altLang="da-DK" dirty="0">
                <a:solidFill>
                  <a:schemeClr val="bg1"/>
                </a:solidFill>
              </a:rPr>
              <a:t>Fald i nyrefunktion blandt mennesker med kronisk nyresygdom (stadie 3) før og efter de fik en registreret diagnose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endParaRPr lang="da-DK" altLang="da-DK" dirty="0">
              <a:solidFill>
                <a:schemeClr val="bg1"/>
              </a:solidFill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endParaRPr lang="da-DK" altLang="da-DK" dirty="0">
              <a:solidFill>
                <a:schemeClr val="bg1"/>
              </a:solidFill>
            </a:endParaRPr>
          </a:p>
        </p:txBody>
      </p:sp>
      <p:grpSp>
        <p:nvGrpSpPr>
          <p:cNvPr id="6" name="Gruppe 5"/>
          <p:cNvGrpSpPr/>
          <p:nvPr/>
        </p:nvGrpSpPr>
        <p:grpSpPr>
          <a:xfrm>
            <a:off x="1547664" y="2315863"/>
            <a:ext cx="6480720" cy="4242614"/>
            <a:chOff x="1547664" y="2315863"/>
            <a:chExt cx="6480720" cy="4242614"/>
          </a:xfrm>
        </p:grpSpPr>
        <p:grpSp>
          <p:nvGrpSpPr>
            <p:cNvPr id="3" name="Gruppe 2"/>
            <p:cNvGrpSpPr/>
            <p:nvPr/>
          </p:nvGrpSpPr>
          <p:grpSpPr>
            <a:xfrm>
              <a:off x="1547664" y="2315863"/>
              <a:ext cx="6480720" cy="4242614"/>
              <a:chOff x="1547664" y="2315863"/>
              <a:chExt cx="6480720" cy="4242614"/>
            </a:xfrm>
          </p:grpSpPr>
          <p:sp>
            <p:nvSpPr>
              <p:cNvPr id="2" name="Rektangel 1"/>
              <p:cNvSpPr/>
              <p:nvPr/>
            </p:nvSpPr>
            <p:spPr>
              <a:xfrm>
                <a:off x="1547664" y="2315863"/>
                <a:ext cx="6480720" cy="42426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pic>
            <p:nvPicPr>
              <p:cNvPr id="8" name="Billede 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7704" y="2485523"/>
                <a:ext cx="5673872" cy="4052766"/>
              </a:xfrm>
              <a:prstGeom prst="rect">
                <a:avLst/>
              </a:prstGeom>
            </p:spPr>
          </p:pic>
          <p:sp>
            <p:nvSpPr>
              <p:cNvPr id="11" name="Tekstfelt 10"/>
              <p:cNvSpPr txBox="1"/>
              <p:nvPr/>
            </p:nvSpPr>
            <p:spPr>
              <a:xfrm>
                <a:off x="1568376" y="2527398"/>
                <a:ext cx="6426760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a-DK" sz="1600" dirty="0"/>
                  <a:t>Fald i nyrefunktion før og efter diagnosen for nyresygdom registreres</a:t>
                </a:r>
              </a:p>
            </p:txBody>
          </p:sp>
        </p:grpSp>
        <p:cxnSp>
          <p:nvCxnSpPr>
            <p:cNvPr id="7" name="Lige pilforbindelse 6"/>
            <p:cNvCxnSpPr/>
            <p:nvPr/>
          </p:nvCxnSpPr>
          <p:spPr>
            <a:xfrm>
              <a:off x="4932040" y="3265344"/>
              <a:ext cx="0" cy="1315784"/>
            </a:xfrm>
            <a:prstGeom prst="straightConnector1">
              <a:avLst/>
            </a:prstGeom>
            <a:ln w="4762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kstfelt 8"/>
          <p:cNvSpPr txBox="1"/>
          <p:nvPr/>
        </p:nvSpPr>
        <p:spPr>
          <a:xfrm>
            <a:off x="4139952" y="3011916"/>
            <a:ext cx="17956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/>
              <a:t>Diagnose registreret</a:t>
            </a:r>
          </a:p>
        </p:txBody>
      </p:sp>
    </p:spTree>
    <p:extLst>
      <p:ext uri="{BB962C8B-B14F-4D97-AF65-F5344CB8AC3E}">
        <p14:creationId xmlns:p14="http://schemas.microsoft.com/office/powerpoint/2010/main" val="4053451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687388" y="333375"/>
            <a:ext cx="7772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altLang="en-US" sz="2800" b="1" kern="0" dirty="0">
                <a:solidFill>
                  <a:srgbClr val="FFFFFF"/>
                </a:solidFill>
                <a:latin typeface="Arial"/>
              </a:rPr>
              <a:t>Hvad skal der til for at vi </a:t>
            </a:r>
            <a:r>
              <a:rPr kumimoji="0" lang="da-DK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forebygge kronisk nyresygdom?</a:t>
            </a:r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869" y="1556792"/>
            <a:ext cx="8783301" cy="3960440"/>
          </a:xfrm>
          <a:prstGeom prst="rect">
            <a:avLst/>
          </a:prstGeom>
        </p:spPr>
      </p:pic>
      <p:sp>
        <p:nvSpPr>
          <p:cNvPr id="6" name="Tekstfelt 5"/>
          <p:cNvSpPr txBox="1"/>
          <p:nvPr/>
        </p:nvSpPr>
        <p:spPr>
          <a:xfrm>
            <a:off x="5791456" y="6526559"/>
            <a:ext cx="3348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sz="1400" dirty="0">
                <a:solidFill>
                  <a:schemeClr val="bg1"/>
                </a:solidFill>
              </a:rPr>
              <a:t>Medicinsk Tidskrift 2, 2023 (Henrik Birn)</a:t>
            </a:r>
            <a:endParaRPr lang="da-DK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362364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34192</TotalTime>
  <Words>760</Words>
  <Application>Microsoft Office PowerPoint</Application>
  <PresentationFormat>Skærmshow (4:3)</PresentationFormat>
  <Paragraphs>154</Paragraphs>
  <Slides>14</Slides>
  <Notes>14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1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14</vt:i4>
      </vt:variant>
    </vt:vector>
  </HeadingPairs>
  <TitlesOfParts>
    <vt:vector size="17" baseType="lpstr">
      <vt:lpstr>Arial</vt:lpstr>
      <vt:lpstr>Standarddesign</vt:lpstr>
      <vt:lpstr>1_Standarddesign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Anatomi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kidney in vitamin B12 and folate homeostasis.   Characterization of receptors for tubular uptake of vitamins and carrier proteins</dc:title>
  <dc:creator>hb</dc:creator>
  <cp:lastModifiedBy>Karina Ertmann Krammer</cp:lastModifiedBy>
  <cp:revision>1695</cp:revision>
  <cp:lastPrinted>2022-10-24T08:03:18Z</cp:lastPrinted>
  <dcterms:created xsi:type="dcterms:W3CDTF">2006-08-25T08:02:17Z</dcterms:created>
  <dcterms:modified xsi:type="dcterms:W3CDTF">2023-04-28T16:01:10Z</dcterms:modified>
</cp:coreProperties>
</file>